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Ubuntu"/>
      <p:regular r:id="rId26"/>
      <p:bold r:id="rId27"/>
      <p:italic r:id="rId28"/>
      <p:boldItalic r:id="rId29"/>
    </p:embeddedFont>
    <p:embeddedFont>
      <p:font typeface="Proxima Nova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Proxima Nova Extrabold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EEA9F7-5F62-4C28-8254-556FF0963126}">
  <a:tblStyle styleId="{71EEA9F7-5F62-4C28-8254-556FF09631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8755C3D-BF85-4910-9ED8-2A89E08C2A32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Ubuntu-regular.fntdata"/><Relationship Id="rId25" Type="http://schemas.openxmlformats.org/officeDocument/2006/relationships/slide" Target="slides/slide19.xml"/><Relationship Id="rId28" Type="http://schemas.openxmlformats.org/officeDocument/2006/relationships/font" Target="fonts/Ubuntu-italic.fntdata"/><Relationship Id="rId27" Type="http://schemas.openxmlformats.org/officeDocument/2006/relationships/font" Target="fonts/Ubuntu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Ubuntu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5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4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ProximaNovaExtrabol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396c680a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396c680a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396c680a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396c680a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396c680a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d396c680a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396c680a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396c680a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396c680ad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396c680ad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396c680ad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d396c680ad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396c680a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d396c680a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396c680a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396c680a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d396c680a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d396c680a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396c680a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d396c680a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396c680a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d396c680a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396c680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396c680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70915c5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70915c5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396c680a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d396c680a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396c680a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396c680a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396c680a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396c680a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396c680ad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396c680ad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396c680a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396c680a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ff Chart">
  <p:cSld name="CUSTOM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oogle Shape;14;p3"/>
          <p:cNvGraphicFramePr/>
          <p:nvPr/>
        </p:nvGraphicFramePr>
        <p:xfrm>
          <a:off x="410025" y="119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{71EEA9F7-5F62-4C28-8254-556FF0963126}</a:tableStyleId>
              </a:tblPr>
              <a:tblGrid>
                <a:gridCol w="2774650"/>
                <a:gridCol w="2774650"/>
                <a:gridCol w="2774650"/>
              </a:tblGrid>
              <a:tr h="325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1C414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5425" y="1643075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3228150" y="1662277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3" type="body"/>
          </p:nvPr>
        </p:nvSpPr>
        <p:spPr>
          <a:xfrm>
            <a:off x="6000875" y="1662277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1169925" y="312550"/>
            <a:ext cx="2759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" name="Google Shape;19;p3"/>
          <p:cNvSpPr txBox="1"/>
          <p:nvPr/>
        </p:nvSpPr>
        <p:spPr>
          <a:xfrm>
            <a:off x="410025" y="312550"/>
            <a:ext cx="7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Name:</a:t>
            </a:r>
            <a:endParaRPr sz="1600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3929025" y="312550"/>
            <a:ext cx="97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Position</a:t>
            </a: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600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Google Shape;21;p3"/>
          <p:cNvSpPr txBox="1"/>
          <p:nvPr>
            <p:ph idx="4" type="title"/>
          </p:nvPr>
        </p:nvSpPr>
        <p:spPr>
          <a:xfrm>
            <a:off x="4902525" y="312550"/>
            <a:ext cx="2759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437550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On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3228150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Ideas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6000875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Action Items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3B248"/>
              </a:buClr>
              <a:buSzPts val="2800"/>
              <a:buNone/>
              <a:defRPr>
                <a:solidFill>
                  <a:srgbClr val="13B24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7"/>
          <p:cNvSpPr/>
          <p:nvPr>
            <p:ph idx="2" type="pic"/>
          </p:nvPr>
        </p:nvSpPr>
        <p:spPr>
          <a:xfrm>
            <a:off x="1471500" y="1209975"/>
            <a:ext cx="6201000" cy="3210300"/>
          </a:xfrm>
          <a:prstGeom prst="rect">
            <a:avLst/>
          </a:prstGeom>
          <a:noFill/>
          <a:ln cap="flat" cmpd="sng" w="38100">
            <a:solidFill>
              <a:srgbClr val="F1C41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buntu"/>
              <a:buNone/>
              <a:defRPr sz="2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  <a:defRPr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○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■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○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■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○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■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hyperlink" Target="https://my.cecs.ucf.edu/login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2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onshape.com/en/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22.gif"/><Relationship Id="rId8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IEEE Project Competition</a:t>
            </a:r>
            <a:endParaRPr/>
          </a:p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3: Onshape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your first model!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200" y="1017727"/>
            <a:ext cx="6471598" cy="32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/>
          <p:nvPr/>
        </p:nvSpPr>
        <p:spPr>
          <a:xfrm>
            <a:off x="1336200" y="1230250"/>
            <a:ext cx="642550" cy="236375"/>
          </a:xfrm>
          <a:custGeom>
            <a:rect b="b" l="l" r="r" t="t"/>
            <a:pathLst>
              <a:path extrusionOk="0" h="9455" w="25702">
                <a:moveTo>
                  <a:pt x="3008" y="3008"/>
                </a:moveTo>
                <a:cubicBezTo>
                  <a:pt x="9833" y="-407"/>
                  <a:pt x="26648" y="-637"/>
                  <a:pt x="25568" y="6918"/>
                </a:cubicBezTo>
                <a:cubicBezTo>
                  <a:pt x="25020" y="10753"/>
                  <a:pt x="18012" y="9023"/>
                  <a:pt x="14138" y="9023"/>
                </a:cubicBezTo>
                <a:cubicBezTo>
                  <a:pt x="9248" y="9023"/>
                  <a:pt x="0" y="10003"/>
                  <a:pt x="0" y="5113"/>
                </a:cubicBezTo>
                <a:cubicBezTo>
                  <a:pt x="0" y="1998"/>
                  <a:pt x="4866" y="983"/>
                  <a:pt x="7821" y="0"/>
                </a:cubicBezTo>
              </a:path>
            </a:pathLst>
          </a:custGeom>
          <a:noFill/>
          <a:ln cap="flat" cmpd="sng" w="28575">
            <a:solidFill>
              <a:srgbClr val="13B24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your first model!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650" y="1168450"/>
            <a:ext cx="6668702" cy="33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/>
          <p:nvPr/>
        </p:nvSpPr>
        <p:spPr>
          <a:xfrm>
            <a:off x="4889600" y="2960975"/>
            <a:ext cx="642550" cy="236375"/>
          </a:xfrm>
          <a:custGeom>
            <a:rect b="b" l="l" r="r" t="t"/>
            <a:pathLst>
              <a:path extrusionOk="0" h="9455" w="25702">
                <a:moveTo>
                  <a:pt x="3008" y="3008"/>
                </a:moveTo>
                <a:cubicBezTo>
                  <a:pt x="9833" y="-407"/>
                  <a:pt x="26648" y="-637"/>
                  <a:pt x="25568" y="6918"/>
                </a:cubicBezTo>
                <a:cubicBezTo>
                  <a:pt x="25020" y="10753"/>
                  <a:pt x="18012" y="9023"/>
                  <a:pt x="14138" y="9023"/>
                </a:cubicBezTo>
                <a:cubicBezTo>
                  <a:pt x="9248" y="9023"/>
                  <a:pt x="0" y="10003"/>
                  <a:pt x="0" y="5113"/>
                </a:cubicBezTo>
                <a:cubicBezTo>
                  <a:pt x="0" y="1998"/>
                  <a:pt x="4866" y="983"/>
                  <a:pt x="7821" y="0"/>
                </a:cubicBezTo>
              </a:path>
            </a:pathLst>
          </a:custGeom>
          <a:noFill/>
          <a:ln cap="flat" cmpd="sng" w="28575">
            <a:solidFill>
              <a:srgbClr val="13B24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87425" y="204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20"/>
              <a:t>Example see screen: Example File</a:t>
            </a:r>
            <a:endParaRPr sz="392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Example Part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41" y="997250"/>
            <a:ext cx="6491585" cy="38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do!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700" y="1504775"/>
            <a:ext cx="2956625" cy="29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311700" y="22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Finalization</a:t>
            </a:r>
            <a:endParaRPr/>
          </a:p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230575" y="1520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you really want to work alone you can. But you will need to fully fund your project you can still participate in workshops and technical help in addition to rewards.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will be combining groups (sorry). 2 people per team minimum.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Still not too late to join!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Funds won’t be given till we have a BOM (Bill of Materials submitted by you where we will order the parts for you.)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Green means approved.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Rooster</a:t>
            </a:r>
            <a:endParaRPr/>
          </a:p>
        </p:txBody>
      </p:sp>
      <p:graphicFrame>
        <p:nvGraphicFramePr>
          <p:cNvPr id="178" name="Google Shape;178;p29"/>
          <p:cNvGraphicFramePr/>
          <p:nvPr/>
        </p:nvGraphicFramePr>
        <p:xfrm>
          <a:off x="575413" y="126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{88755C3D-BF85-4910-9ED8-2A89E08C2A32}</a:tableStyleId>
              </a:tblPr>
              <a:tblGrid>
                <a:gridCol w="1343500"/>
                <a:gridCol w="1391000"/>
                <a:gridCol w="986800"/>
                <a:gridCol w="772850"/>
                <a:gridCol w="678675"/>
                <a:gridCol w="797100"/>
                <a:gridCol w="695950"/>
                <a:gridCol w="795500"/>
              </a:tblGrid>
              <a:tr h="87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Electric Skateboard (Mini) - Beginner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Block Moving Robot - Advanced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Audio Visualizer - Beginner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Sheet Music Microphone - Beginner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LED Related Project - Beginner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Arcade Game - Advanced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Unsure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Unsure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</a:tr>
              <a:tr h="87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 Eichholz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Eric Segrest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Alexander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Mike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Bree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Aldem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Logan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Abdiel</a:t>
                      </a:r>
                      <a:endParaRPr sz="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9" name="Google Shape;179;p29"/>
          <p:cNvGraphicFramePr/>
          <p:nvPr/>
        </p:nvGraphicFramePr>
        <p:xfrm>
          <a:off x="2265525" y="339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{88755C3D-BF85-4910-9ED8-2A89E08C2A32}</a:tableStyleId>
              </a:tblPr>
              <a:tblGrid>
                <a:gridCol w="1219025"/>
                <a:gridCol w="748575"/>
                <a:gridCol w="1048000"/>
                <a:gridCol w="844775"/>
                <a:gridCol w="844775"/>
              </a:tblGrid>
              <a:tr h="803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13B24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Floating Magnet - Beginner (Paying)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13B24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13B24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Batmobile - Beginner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13B24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13B24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LED Pitch Changer - Beginner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13B24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13B24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Climbing Robot - Beginner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13B24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highlight>
                            <a:srgbClr val="13B24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Mobile Game - Beginner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13B24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</a:tr>
              <a:tr h="803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highlight>
                            <a:srgbClr val="13B24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Joshua Guo</a:t>
                      </a:r>
                      <a:endParaRPr sz="1000">
                        <a:solidFill>
                          <a:srgbClr val="434343"/>
                        </a:solidFill>
                        <a:highlight>
                          <a:srgbClr val="13B24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highlight>
                            <a:srgbClr val="13B24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Amy Diaz, Liani Garcia, Jennifer</a:t>
                      </a:r>
                      <a:endParaRPr sz="1000">
                        <a:solidFill>
                          <a:srgbClr val="434343"/>
                        </a:solidFill>
                        <a:highlight>
                          <a:srgbClr val="13B24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highlight>
                            <a:srgbClr val="13B24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Landon Luke, Ryan Moran, Samual, Hustin</a:t>
                      </a:r>
                      <a:endParaRPr sz="1000">
                        <a:solidFill>
                          <a:srgbClr val="434343"/>
                        </a:solidFill>
                        <a:highlight>
                          <a:srgbClr val="13B24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highlight>
                            <a:srgbClr val="13B24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Viviana, Frankey, Rolando, Keya</a:t>
                      </a:r>
                      <a:endParaRPr sz="1000">
                        <a:solidFill>
                          <a:srgbClr val="434343"/>
                        </a:solidFill>
                        <a:highlight>
                          <a:srgbClr val="13B24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highlight>
                            <a:srgbClr val="13B24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Joshua, Jacob, Jason</a:t>
                      </a:r>
                      <a:endParaRPr sz="1000">
                        <a:solidFill>
                          <a:srgbClr val="434343"/>
                        </a:solidFill>
                        <a:highlight>
                          <a:srgbClr val="13B24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152400" y="445025"/>
            <a:ext cx="8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Timeline and Important Dates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>
                <a:solidFill>
                  <a:schemeClr val="lt1"/>
                </a:solidFill>
              </a:rPr>
              <a:t>Weekly Meetings - Estimated Timeline (Starting September 16th)</a:t>
            </a:r>
            <a:endParaRPr sz="2466">
              <a:solidFill>
                <a:schemeClr val="lt1"/>
              </a:solidFill>
            </a:endParaRPr>
          </a:p>
        </p:txBody>
      </p:sp>
      <p:graphicFrame>
        <p:nvGraphicFramePr>
          <p:cNvPr id="185" name="Google Shape;185;p30"/>
          <p:cNvGraphicFramePr/>
          <p:nvPr/>
        </p:nvGraphicFramePr>
        <p:xfrm>
          <a:off x="243475" y="217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{71EEA9F7-5F62-4C28-8254-556FF0963126}</a:tableStyleId>
              </a:tblPr>
              <a:tblGrid>
                <a:gridCol w="1446650"/>
                <a:gridCol w="1446650"/>
                <a:gridCol w="1446650"/>
                <a:gridCol w="1446650"/>
                <a:gridCol w="1446650"/>
                <a:gridCol w="1446650"/>
              </a:tblGrid>
              <a:tr h="110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trike="sngStrike">
                          <a:solidFill>
                            <a:schemeClr val="lt1"/>
                          </a:solidFill>
                        </a:rPr>
                        <a:t>Week 1</a:t>
                      </a:r>
                      <a:endParaRPr b="1"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trike="sngStrike">
                          <a:solidFill>
                            <a:schemeClr val="lt1"/>
                          </a:solidFill>
                        </a:rPr>
                        <a:t>Week 2</a:t>
                      </a:r>
                      <a:endParaRPr b="1"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trike="sngStrike">
                          <a:solidFill>
                            <a:schemeClr val="lt1"/>
                          </a:solidFill>
                        </a:rPr>
                        <a:t>Week 3</a:t>
                      </a:r>
                      <a:endParaRPr b="1"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6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10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chemeClr val="lt1"/>
                          </a:solidFill>
                        </a:rPr>
                        <a:t>Introduction</a:t>
                      </a:r>
                      <a:endParaRPr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chemeClr val="lt1"/>
                          </a:solidFill>
                        </a:rPr>
                        <a:t>Microcontrollers - Erik</a:t>
                      </a:r>
                      <a:endParaRPr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chemeClr val="lt1"/>
                          </a:solidFill>
                        </a:rPr>
                        <a:t>Fusion 360/Solidworks - Matias</a:t>
                      </a:r>
                      <a:endParaRPr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KiCAD -Tino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Soldering/Prototyping/BOM help - Yousef/Matias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BOM Development/Submission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Next Week’s Session: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KiCad workshop Tino!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Group brainstorming and research phase.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BOM Development.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Next session will be on </a:t>
            </a:r>
            <a:r>
              <a:rPr b="1" lang="en"/>
              <a:t>Monday, October 7th.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e:087-amazed-face.svg - Wikimedia Commons"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91207">
            <a:off x="7251926" y="429975"/>
            <a:ext cx="1366548" cy="136654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do you download the other tools????!!!</a:t>
            </a:r>
            <a:endParaRPr/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311700" y="1152475"/>
            <a:ext cx="8520600" cy="14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Simple!!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https://my.cecs.ucf.edu/</a:t>
            </a:r>
            <a:r>
              <a:rPr lang="en"/>
              <a:t> and login with you NID and password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“I Understand”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Follow</a:t>
            </a:r>
            <a:r>
              <a:rPr lang="en"/>
              <a:t> the instructions listed when u scroll down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00" y="3075027"/>
            <a:ext cx="4902874" cy="1642848"/>
          </a:xfrm>
          <a:prstGeom prst="rect">
            <a:avLst/>
          </a:prstGeom>
          <a:noFill/>
          <a:ln cap="flat" cmpd="sng" w="19050">
            <a:solidFill>
              <a:srgbClr val="F1C41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6375" y="2645923"/>
            <a:ext cx="4902875" cy="1291000"/>
          </a:xfrm>
          <a:prstGeom prst="rect">
            <a:avLst/>
          </a:prstGeom>
          <a:noFill/>
          <a:ln cap="flat" cmpd="sng" w="19050">
            <a:solidFill>
              <a:srgbClr val="F1C41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" name="Google Shape;201;p32"/>
          <p:cNvSpPr/>
          <p:nvPr/>
        </p:nvSpPr>
        <p:spPr>
          <a:xfrm>
            <a:off x="3113175" y="2118454"/>
            <a:ext cx="3458950" cy="1588325"/>
          </a:xfrm>
          <a:custGeom>
            <a:rect b="b" l="l" r="r" t="t"/>
            <a:pathLst>
              <a:path extrusionOk="0" h="63533" w="138358">
                <a:moveTo>
                  <a:pt x="0" y="686"/>
                </a:moveTo>
                <a:cubicBezTo>
                  <a:pt x="7416" y="-242"/>
                  <a:pt x="16038" y="-751"/>
                  <a:pt x="22258" y="3393"/>
                </a:cubicBezTo>
                <a:cubicBezTo>
                  <a:pt x="22981" y="3875"/>
                  <a:pt x="14089" y="3694"/>
                  <a:pt x="15340" y="3694"/>
                </a:cubicBezTo>
                <a:cubicBezTo>
                  <a:pt x="18951" y="3694"/>
                  <a:pt x="22562" y="3823"/>
                  <a:pt x="26169" y="3995"/>
                </a:cubicBezTo>
                <a:cubicBezTo>
                  <a:pt x="27275" y="4048"/>
                  <a:pt x="30584" y="4296"/>
                  <a:pt x="29477" y="4296"/>
                </a:cubicBezTo>
                <a:cubicBezTo>
                  <a:pt x="27970" y="4296"/>
                  <a:pt x="23503" y="4361"/>
                  <a:pt x="24965" y="3995"/>
                </a:cubicBezTo>
                <a:cubicBezTo>
                  <a:pt x="38780" y="538"/>
                  <a:pt x="53449" y="4305"/>
                  <a:pt x="67677" y="4897"/>
                </a:cubicBezTo>
                <a:cubicBezTo>
                  <a:pt x="85147" y="5624"/>
                  <a:pt x="107350" y="-849"/>
                  <a:pt x="119714" y="11515"/>
                </a:cubicBezTo>
                <a:cubicBezTo>
                  <a:pt x="129296" y="21097"/>
                  <a:pt x="135131" y="37762"/>
                  <a:pt x="130843" y="50617"/>
                </a:cubicBezTo>
                <a:cubicBezTo>
                  <a:pt x="129607" y="54321"/>
                  <a:pt x="128833" y="62080"/>
                  <a:pt x="125128" y="60844"/>
                </a:cubicBezTo>
                <a:cubicBezTo>
                  <a:pt x="123301" y="60235"/>
                  <a:pt x="123445" y="56332"/>
                  <a:pt x="121519" y="56332"/>
                </a:cubicBezTo>
                <a:cubicBezTo>
                  <a:pt x="119454" y="56332"/>
                  <a:pt x="122915" y="60456"/>
                  <a:pt x="124527" y="61746"/>
                </a:cubicBezTo>
                <a:cubicBezTo>
                  <a:pt x="128064" y="64575"/>
                  <a:pt x="134859" y="63746"/>
                  <a:pt x="138062" y="60543"/>
                </a:cubicBezTo>
                <a:cubicBezTo>
                  <a:pt x="139765" y="58840"/>
                  <a:pt x="133179" y="60259"/>
                  <a:pt x="130843" y="60844"/>
                </a:cubicBezTo>
                <a:cubicBezTo>
                  <a:pt x="128172" y="61512"/>
                  <a:pt x="124669" y="64295"/>
                  <a:pt x="122722" y="62348"/>
                </a:cubicBezTo>
                <a:cubicBezTo>
                  <a:pt x="121062" y="60688"/>
                  <a:pt x="120960" y="57988"/>
                  <a:pt x="120316" y="55731"/>
                </a:cubicBezTo>
                <a:cubicBezTo>
                  <a:pt x="120185" y="55273"/>
                  <a:pt x="119589" y="55041"/>
                  <a:pt x="120015" y="54828"/>
                </a:cubicBezTo>
                <a:cubicBezTo>
                  <a:pt x="121863" y="53902"/>
                  <a:pt x="122311" y="58349"/>
                  <a:pt x="123925" y="59641"/>
                </a:cubicBezTo>
                <a:cubicBezTo>
                  <a:pt x="126586" y="61771"/>
                  <a:pt x="130743" y="59641"/>
                  <a:pt x="134152" y="59641"/>
                </a:cubicBezTo>
              </a:path>
            </a:pathLst>
          </a:custGeom>
          <a:noFill/>
          <a:ln cap="flat" cmpd="sng" w="28575">
            <a:solidFill>
              <a:srgbClr val="13B24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Google Shape;202;p32"/>
          <p:cNvSpPr/>
          <p:nvPr/>
        </p:nvSpPr>
        <p:spPr>
          <a:xfrm>
            <a:off x="1368600" y="2586800"/>
            <a:ext cx="481250" cy="631125"/>
          </a:xfrm>
          <a:custGeom>
            <a:rect b="b" l="l" r="r" t="t"/>
            <a:pathLst>
              <a:path extrusionOk="0" h="25245" w="19250">
                <a:moveTo>
                  <a:pt x="19250" y="0"/>
                </a:moveTo>
                <a:cubicBezTo>
                  <a:pt x="14632" y="7700"/>
                  <a:pt x="2073" y="18315"/>
                  <a:pt x="8422" y="24664"/>
                </a:cubicBezTo>
                <a:cubicBezTo>
                  <a:pt x="9815" y="26057"/>
                  <a:pt x="12744" y="24553"/>
                  <a:pt x="14137" y="23160"/>
                </a:cubicBezTo>
                <a:cubicBezTo>
                  <a:pt x="14945" y="22352"/>
                  <a:pt x="11879" y="23612"/>
                  <a:pt x="10828" y="24063"/>
                </a:cubicBezTo>
                <a:cubicBezTo>
                  <a:pt x="8949" y="24869"/>
                  <a:pt x="6513" y="23995"/>
                  <a:pt x="4812" y="22860"/>
                </a:cubicBezTo>
                <a:cubicBezTo>
                  <a:pt x="3092" y="21713"/>
                  <a:pt x="0" y="16882"/>
                  <a:pt x="0" y="18949"/>
                </a:cubicBezTo>
                <a:cubicBezTo>
                  <a:pt x="0" y="24258"/>
                  <a:pt x="11223" y="24902"/>
                  <a:pt x="15641" y="21957"/>
                </a:cubicBezTo>
              </a:path>
            </a:pathLst>
          </a:custGeom>
          <a:noFill/>
          <a:ln cap="flat" cmpd="sng" w="28575">
            <a:solidFill>
              <a:srgbClr val="13B248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03" name="Google Shape;20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8750" y="4183997"/>
            <a:ext cx="4801099" cy="808800"/>
          </a:xfrm>
          <a:prstGeom prst="rect">
            <a:avLst/>
          </a:prstGeom>
          <a:noFill/>
          <a:ln cap="flat" cmpd="sng" w="19050">
            <a:solidFill>
              <a:srgbClr val="F1C41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p32"/>
          <p:cNvSpPr/>
          <p:nvPr/>
        </p:nvSpPr>
        <p:spPr>
          <a:xfrm>
            <a:off x="3556825" y="2609350"/>
            <a:ext cx="2007600" cy="1820200"/>
          </a:xfrm>
          <a:custGeom>
            <a:rect b="b" l="l" r="r" t="t"/>
            <a:pathLst>
              <a:path extrusionOk="0" h="72808" w="80304">
                <a:moveTo>
                  <a:pt x="0" y="0"/>
                </a:moveTo>
                <a:cubicBezTo>
                  <a:pt x="10181" y="1698"/>
                  <a:pt x="21258" y="9839"/>
                  <a:pt x="23763" y="19852"/>
                </a:cubicBezTo>
                <a:cubicBezTo>
                  <a:pt x="26207" y="29621"/>
                  <a:pt x="23934" y="41593"/>
                  <a:pt x="30380" y="49329"/>
                </a:cubicBezTo>
                <a:cubicBezTo>
                  <a:pt x="37712" y="58128"/>
                  <a:pt x="51700" y="57737"/>
                  <a:pt x="62565" y="61361"/>
                </a:cubicBezTo>
                <a:cubicBezTo>
                  <a:pt x="66862" y="62794"/>
                  <a:pt x="71116" y="64778"/>
                  <a:pt x="74596" y="67678"/>
                </a:cubicBezTo>
                <a:cubicBezTo>
                  <a:pt x="75794" y="68676"/>
                  <a:pt x="76510" y="71684"/>
                  <a:pt x="77905" y="70986"/>
                </a:cubicBezTo>
                <a:cubicBezTo>
                  <a:pt x="80210" y="69833"/>
                  <a:pt x="80864" y="65772"/>
                  <a:pt x="79710" y="63467"/>
                </a:cubicBezTo>
                <a:cubicBezTo>
                  <a:pt x="79296" y="62640"/>
                  <a:pt x="79108" y="65250"/>
                  <a:pt x="79108" y="66174"/>
                </a:cubicBezTo>
                <a:cubicBezTo>
                  <a:pt x="79108" y="67610"/>
                  <a:pt x="80010" y="68949"/>
                  <a:pt x="80010" y="70385"/>
                </a:cubicBezTo>
                <a:cubicBezTo>
                  <a:pt x="80010" y="75198"/>
                  <a:pt x="70139" y="71608"/>
                  <a:pt x="65573" y="70084"/>
                </a:cubicBezTo>
              </a:path>
            </a:pathLst>
          </a:custGeom>
          <a:noFill/>
          <a:ln cap="flat" cmpd="sng" w="28575">
            <a:solidFill>
              <a:srgbClr val="13B248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05" name="Google Shape;20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66423" y="1810375"/>
            <a:ext cx="759000" cy="76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23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Signup Form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525" y="845275"/>
            <a:ext cx="3452950" cy="34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Membership check is today!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Please make sure to have a computer and mouse on hand.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Group finalization we will get to that at the end of the workshop.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General structure for today: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Membership check -&gt; Onshape workshop -&gt; Group Finalization -&gt; End of workshop -&gt; If interested (Fusion 360 and Solidworks installation guide).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From Last Week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Microcontrollers can do a lot.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Installation.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Went over basic C++ environment.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Reviewed functions in C++.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Learned how to setup inputs/</a:t>
            </a:r>
            <a:r>
              <a:rPr lang="en"/>
              <a:t>outputs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350" y="763475"/>
            <a:ext cx="2411050" cy="18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375" y="2877750"/>
            <a:ext cx="2411050" cy="180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8900" y="2877750"/>
            <a:ext cx="2411050" cy="1808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CAD?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477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09562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Definition: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○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omputer-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ided 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esign (CAD) involves using computer systems to assist in creating, modifying, analyzing, or optimizing designs.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Applications: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Engineering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Architecture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Product Design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Automotive and Aerospace Industries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Benefits: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Increased productivity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Improved design quality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Enhanced communication through documentation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Creation of a database for manufacturing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350" y="2991375"/>
            <a:ext cx="1498076" cy="112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7073" y="412652"/>
            <a:ext cx="2940750" cy="18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your CAD might look like?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65" y="1482900"/>
            <a:ext cx="3604034" cy="275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920" y="1482895"/>
            <a:ext cx="3864699" cy="27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Onshape?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What is Onshape?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 fully cloud-based 3D CAD platform.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Allows for real-time collaboration and design sharing.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Key Features: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No downloads or installations required.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Accessible from any device with an internet connection.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Automatic version control and branching.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Who Uses Onshape?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Engineers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Designers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Educators and Students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Hobbyists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50" y="882825"/>
            <a:ext cx="3570275" cy="35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Onshape 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Main Components: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Documents Page: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Organize your projects.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Part Studio: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Create and edit parts.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Assemblies: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Combine parts to create complex models.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Interface Overview: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Toolbars: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Access sketch and feature tools.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Feature Tree: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View the history and structure of your model.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Graphics Area: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Main workspace for modeling.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View Cube: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Navigate different views of your model.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50" y="882825"/>
            <a:ext cx="3570275" cy="35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get this “Onshape”?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4764000" cy="22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https://www.onshape.com/en/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“Sign Up Now” (see picture)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Sign Up with your UCF Email (required)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Fill out the details that follow until it stops (sad, I know).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“Create” to start a new CAD drawing!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3426" y="822475"/>
            <a:ext cx="3992975" cy="210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8089225" y="1051559"/>
            <a:ext cx="770375" cy="507000"/>
          </a:xfrm>
          <a:custGeom>
            <a:rect b="b" l="l" r="r" t="t"/>
            <a:pathLst>
              <a:path extrusionOk="0" h="20280" w="30815">
                <a:moveTo>
                  <a:pt x="5715" y="3277"/>
                </a:moveTo>
                <a:cubicBezTo>
                  <a:pt x="1461" y="4341"/>
                  <a:pt x="31" y="13298"/>
                  <a:pt x="3309" y="16211"/>
                </a:cubicBezTo>
                <a:cubicBezTo>
                  <a:pt x="10013" y="22169"/>
                  <a:pt x="26546" y="21748"/>
                  <a:pt x="30079" y="13504"/>
                </a:cubicBezTo>
                <a:cubicBezTo>
                  <a:pt x="31365" y="10504"/>
                  <a:pt x="30948" y="5751"/>
                  <a:pt x="28274" y="3879"/>
                </a:cubicBezTo>
                <a:cubicBezTo>
                  <a:pt x="20550" y="-1529"/>
                  <a:pt x="8668" y="-736"/>
                  <a:pt x="0" y="2976"/>
                </a:cubicBezTo>
              </a:path>
            </a:pathLst>
          </a:custGeom>
          <a:noFill/>
          <a:ln cap="flat" cmpd="sng" w="28575">
            <a:solidFill>
              <a:srgbClr val="13B248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5924" y="2971649"/>
            <a:ext cx="3105424" cy="16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6125" y="3227118"/>
            <a:ext cx="4662401" cy="14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/>
          <p:nvPr/>
        </p:nvSpPr>
        <p:spPr>
          <a:xfrm>
            <a:off x="1270825" y="3225975"/>
            <a:ext cx="642550" cy="236375"/>
          </a:xfrm>
          <a:custGeom>
            <a:rect b="b" l="l" r="r" t="t"/>
            <a:pathLst>
              <a:path extrusionOk="0" h="9455" w="25702">
                <a:moveTo>
                  <a:pt x="3008" y="3008"/>
                </a:moveTo>
                <a:cubicBezTo>
                  <a:pt x="9833" y="-407"/>
                  <a:pt x="26648" y="-637"/>
                  <a:pt x="25568" y="6918"/>
                </a:cubicBezTo>
                <a:cubicBezTo>
                  <a:pt x="25020" y="10753"/>
                  <a:pt x="18012" y="9023"/>
                  <a:pt x="14138" y="9023"/>
                </a:cubicBezTo>
                <a:cubicBezTo>
                  <a:pt x="9248" y="9023"/>
                  <a:pt x="0" y="10003"/>
                  <a:pt x="0" y="5113"/>
                </a:cubicBezTo>
                <a:cubicBezTo>
                  <a:pt x="0" y="1998"/>
                  <a:pt x="4866" y="983"/>
                  <a:pt x="7821" y="0"/>
                </a:cubicBezTo>
              </a:path>
            </a:pathLst>
          </a:custGeom>
          <a:noFill/>
          <a:ln cap="flat" cmpd="sng" w="28575">
            <a:solidFill>
              <a:srgbClr val="13B248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31" name="Google Shape;13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1950" y="17665"/>
            <a:ext cx="1547576" cy="1039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775" y="3865578"/>
            <a:ext cx="1350150" cy="7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